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y="5143500" cx="9144000"/>
  <p:notesSz cx="6858000" cy="9144000"/>
  <p:embeddedFontLst>
    <p:embeddedFont>
      <p:font typeface="Roboto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font" Target="fonts/Roboto-bold.fntdata"/><Relationship Id="rId23" Type="http://schemas.openxmlformats.org/officeDocument/2006/relationships/font" Target="fonts/Roboto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Roboto-boldItalic.fntdata"/><Relationship Id="rId25" Type="http://schemas.openxmlformats.org/officeDocument/2006/relationships/font" Target="fonts/Roboto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524fe7f54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524fe7f54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5532f8bd1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35532f8bd1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524fe7f54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524fe7f54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579d6b884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3579d6b884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5720543d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5720543d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35532f8bd1_0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35532f8bd1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367e132530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367e132530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35532f8bd1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35532f8bd1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524fe7f54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3524fe7f54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579d6b884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3579d6b884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524fe7f5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524fe7f5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788aa0e6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788aa0e6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5532f8bd1_0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35532f8bd1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5532f8bd1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35532f8bd1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Guide students to come up with their own ideas that test how well multitasking works. 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579d6b884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3579d6b884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579d6b884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3579d6b884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control is the non-multitasking experiment.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changed variable is if the bead sorting involves multitasking.</a:t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measured variable is the amount of time to complete the bead sorting.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579d6b884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3579d6b884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Google Shape;76;p11"/>
          <p:cNvSpPr txBox="1"/>
          <p:nvPr>
            <p:ph hasCustomPrompt="1"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Google Shape;78;p1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Google Shape;26;p3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Google Shape;35;p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5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2" name="Google Shape;42;p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8" name="Google Shape;48;p7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Google Shape;57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Google Shape;58;p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1" name="Google Shape;6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" name="Google Shape;62;p9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3" name="Google Shape;63;p9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4" name="Google Shape;6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8" name="Google Shape;68;p1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geometr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www.youtube.com/watch?v=Z3RXUNMMPzo" TargetMode="External"/><Relationship Id="rId4" Type="http://schemas.openxmlformats.org/officeDocument/2006/relationships/image" Target="../media/image1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://www.youtube.com/watch?v=hWwctIO3EOY" TargetMode="External"/><Relationship Id="rId4" Type="http://schemas.openxmlformats.org/officeDocument/2006/relationships/image" Target="../media/image2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Multitasking Mania</a:t>
            </a:r>
            <a:endParaRPr/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STEM Process-Based Learning Unit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2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/>
              <a:t>Multitasking Experiment</a:t>
            </a:r>
            <a:r>
              <a:rPr b="1" lang="en" sz="3600"/>
              <a:t>: Procedur</a:t>
            </a:r>
            <a:r>
              <a:rPr b="1" lang="en" sz="3600"/>
              <a:t>e</a:t>
            </a:r>
            <a:endParaRPr b="1" sz="3600"/>
          </a:p>
        </p:txBody>
      </p:sp>
      <p:sp>
        <p:nvSpPr>
          <p:cNvPr id="141" name="Google Shape;141;p22"/>
          <p:cNvSpPr txBox="1"/>
          <p:nvPr>
            <p:ph idx="1" type="body"/>
          </p:nvPr>
        </p:nvSpPr>
        <p:spPr>
          <a:xfrm>
            <a:off x="234700" y="1229875"/>
            <a:ext cx="87723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There are five roles on each team: Supervisor, Workers 1-3 and Time Keeper.</a:t>
            </a:r>
            <a:endParaRPr sz="3600"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3600"/>
              <a:t>Please read your specific job role for the experiment.</a:t>
            </a:r>
            <a:endParaRPr sz="36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3"/>
          <p:cNvSpPr txBox="1"/>
          <p:nvPr>
            <p:ph type="title"/>
          </p:nvPr>
        </p:nvSpPr>
        <p:spPr>
          <a:xfrm>
            <a:off x="311700" y="3338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/>
              <a:t>Multitasking Experiment: Demonstration</a:t>
            </a:r>
            <a:endParaRPr b="1" sz="3600"/>
          </a:p>
        </p:txBody>
      </p:sp>
      <p:pic>
        <p:nvPicPr>
          <p:cNvPr descr="Test Video - demonstrate Bead Experiment, Multi-tasking part" id="147" name="Google Shape;147;p23" title="Bead_Experiment_03262018_WABSteam_MT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094000"/>
            <a:ext cx="4572000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3"/>
          <p:cNvSpPr txBox="1"/>
          <p:nvPr/>
        </p:nvSpPr>
        <p:spPr>
          <a:xfrm>
            <a:off x="5105000" y="1193125"/>
            <a:ext cx="3727200" cy="25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As you watch the video, play close attention to the person completing your same role: Supervisor, Worker 1, Worker 2, and Worker 3. </a:t>
            </a:r>
            <a:r>
              <a:rPr i="1" lang="en" sz="2400"/>
              <a:t>Note: The Time Keeper is off screen.</a:t>
            </a:r>
            <a:endParaRPr i="1" sz="2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"/>
          <p:cNvSpPr txBox="1"/>
          <p:nvPr>
            <p:ph type="title"/>
          </p:nvPr>
        </p:nvSpPr>
        <p:spPr>
          <a:xfrm>
            <a:off x="311700" y="333800"/>
            <a:ext cx="86562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/>
              <a:t>Multitasking Experiment: Data Collection</a:t>
            </a:r>
            <a:endParaRPr b="1" sz="3600"/>
          </a:p>
        </p:txBody>
      </p:sp>
      <p:sp>
        <p:nvSpPr>
          <p:cNvPr id="154" name="Google Shape;154;p24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600"/>
              <a:t>Please carry out the multitasking experiment with your team.  When finished, report your data to your teacher.</a:t>
            </a:r>
            <a:endParaRPr sz="36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5"/>
          <p:cNvSpPr txBox="1"/>
          <p:nvPr>
            <p:ph type="title"/>
          </p:nvPr>
        </p:nvSpPr>
        <p:spPr>
          <a:xfrm>
            <a:off x="311700" y="3338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/>
              <a:t>Multitasking: </a:t>
            </a:r>
            <a:r>
              <a:rPr b="1" lang="en" sz="3600"/>
              <a:t>Reflection</a:t>
            </a:r>
            <a:endParaRPr b="1" sz="3600"/>
          </a:p>
        </p:txBody>
      </p:sp>
      <p:sp>
        <p:nvSpPr>
          <p:cNvPr id="160" name="Google Shape;160;p25"/>
          <p:cNvSpPr txBox="1"/>
          <p:nvPr>
            <p:ph idx="1" type="body"/>
          </p:nvPr>
        </p:nvSpPr>
        <p:spPr>
          <a:xfrm>
            <a:off x="311700" y="1153675"/>
            <a:ext cx="8520600" cy="52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200"/>
              <a:t>How did the experiment make you feel?</a:t>
            </a:r>
            <a:endParaRPr sz="3200"/>
          </a:p>
        </p:txBody>
      </p:sp>
      <p:sp>
        <p:nvSpPr>
          <p:cNvPr id="161" name="Google Shape;161;p25"/>
          <p:cNvSpPr txBox="1"/>
          <p:nvPr/>
        </p:nvSpPr>
        <p:spPr>
          <a:xfrm>
            <a:off x="366725" y="2074200"/>
            <a:ext cx="7789800" cy="94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Were the times the same in all teams? Why or Why not?</a:t>
            </a:r>
            <a:endParaRPr sz="3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2" name="Google Shape;162;p25"/>
          <p:cNvSpPr txBox="1"/>
          <p:nvPr/>
        </p:nvSpPr>
        <p:spPr>
          <a:xfrm>
            <a:off x="366725" y="3333425"/>
            <a:ext cx="7603800" cy="94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What was the same about the roles?  What was different?</a:t>
            </a:r>
            <a:endParaRPr sz="3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6"/>
          <p:cNvSpPr txBox="1"/>
          <p:nvPr>
            <p:ph type="title"/>
          </p:nvPr>
        </p:nvSpPr>
        <p:spPr>
          <a:xfrm>
            <a:off x="311700" y="410000"/>
            <a:ext cx="86805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/>
              <a:t>Non-</a:t>
            </a:r>
            <a:r>
              <a:rPr b="1" lang="en" sz="3600"/>
              <a:t>Multitasking Experiment: Procedure</a:t>
            </a:r>
            <a:endParaRPr b="1" sz="3600"/>
          </a:p>
        </p:txBody>
      </p:sp>
      <p:sp>
        <p:nvSpPr>
          <p:cNvPr id="168" name="Google Shape;168;p2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600"/>
              <a:t>Please read your job role for the experiment.</a:t>
            </a:r>
            <a:endParaRPr sz="36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7"/>
          <p:cNvSpPr txBox="1"/>
          <p:nvPr>
            <p:ph type="title"/>
          </p:nvPr>
        </p:nvSpPr>
        <p:spPr>
          <a:xfrm>
            <a:off x="70950" y="333800"/>
            <a:ext cx="90732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/>
              <a:t>Non-m</a:t>
            </a:r>
            <a:r>
              <a:rPr b="1" lang="en" sz="3400"/>
              <a:t>ultitasking Experiment: Demonstration</a:t>
            </a:r>
            <a:endParaRPr b="1" sz="3400"/>
          </a:p>
        </p:txBody>
      </p:sp>
      <p:pic>
        <p:nvPicPr>
          <p:cNvPr descr="Test Video - demonstrate Bead Experiment, Nonmulti-tasking part" id="174" name="Google Shape;174;p27" title="Bead_Experiment_03262018_WABSteam_NonMT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094000"/>
            <a:ext cx="4572000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7"/>
          <p:cNvSpPr txBox="1"/>
          <p:nvPr/>
        </p:nvSpPr>
        <p:spPr>
          <a:xfrm>
            <a:off x="5105000" y="1193125"/>
            <a:ext cx="3727200" cy="25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As you watch the video, notice that the tasks for each set of beads is the same as the first experiment; each worker just focuses on one color/project at a time.</a:t>
            </a:r>
            <a:endParaRPr i="1" sz="2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8"/>
          <p:cNvSpPr txBox="1"/>
          <p:nvPr>
            <p:ph type="title"/>
          </p:nvPr>
        </p:nvSpPr>
        <p:spPr>
          <a:xfrm>
            <a:off x="224925" y="333800"/>
            <a:ext cx="885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300"/>
              <a:t>Non-</a:t>
            </a:r>
            <a:r>
              <a:rPr b="1" lang="en" sz="3300"/>
              <a:t>Multitasking Experiment: Data Collection</a:t>
            </a:r>
            <a:endParaRPr b="1" sz="3300"/>
          </a:p>
        </p:txBody>
      </p:sp>
      <p:sp>
        <p:nvSpPr>
          <p:cNvPr id="181" name="Google Shape;181;p28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600"/>
              <a:t>Please carry out the non-multitasking experiment with your team.  When finished, report your data to your teacher.</a:t>
            </a:r>
            <a:endParaRPr sz="36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9"/>
          <p:cNvSpPr txBox="1"/>
          <p:nvPr>
            <p:ph type="title"/>
          </p:nvPr>
        </p:nvSpPr>
        <p:spPr>
          <a:xfrm>
            <a:off x="311700" y="333800"/>
            <a:ext cx="86805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/>
              <a:t>Non-Multitasking Experiment: </a:t>
            </a:r>
            <a:r>
              <a:rPr b="1" lang="en" sz="3600"/>
              <a:t>Reflection</a:t>
            </a:r>
            <a:endParaRPr b="1" sz="3600"/>
          </a:p>
        </p:txBody>
      </p:sp>
      <p:sp>
        <p:nvSpPr>
          <p:cNvPr id="187" name="Google Shape;187;p29"/>
          <p:cNvSpPr txBox="1"/>
          <p:nvPr>
            <p:ph idx="1" type="body"/>
          </p:nvPr>
        </p:nvSpPr>
        <p:spPr>
          <a:xfrm>
            <a:off x="311700" y="1001275"/>
            <a:ext cx="8520600" cy="52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200"/>
              <a:t>What observations can you make from the experiments? </a:t>
            </a:r>
            <a:endParaRPr sz="3200"/>
          </a:p>
        </p:txBody>
      </p:sp>
      <p:sp>
        <p:nvSpPr>
          <p:cNvPr id="188" name="Google Shape;188;p29"/>
          <p:cNvSpPr txBox="1"/>
          <p:nvPr/>
        </p:nvSpPr>
        <p:spPr>
          <a:xfrm>
            <a:off x="311700" y="2394075"/>
            <a:ext cx="8520600" cy="8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Do you think the results would be the same if the experiments were run again?</a:t>
            </a:r>
            <a:endParaRPr sz="3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9" name="Google Shape;189;p29"/>
          <p:cNvSpPr txBox="1"/>
          <p:nvPr/>
        </p:nvSpPr>
        <p:spPr>
          <a:xfrm>
            <a:off x="311700" y="3489225"/>
            <a:ext cx="8323800" cy="94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Would the results be the same if the order of the experiments were reversed?</a:t>
            </a:r>
            <a:endParaRPr sz="3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0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/>
              <a:t>Exit Ticket</a:t>
            </a:r>
            <a:endParaRPr b="1" sz="3600"/>
          </a:p>
        </p:txBody>
      </p:sp>
      <p:sp>
        <p:nvSpPr>
          <p:cNvPr id="195" name="Google Shape;195;p30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600"/>
              <a:t>Please record 3 to 5 observations about the multitasking and non-multitasking experiments.</a:t>
            </a:r>
            <a:endParaRPr sz="3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>
            <p:ph type="title"/>
          </p:nvPr>
        </p:nvSpPr>
        <p:spPr>
          <a:xfrm>
            <a:off x="215150" y="1705400"/>
            <a:ext cx="88311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500"/>
              <a:t>Bead Investigation</a:t>
            </a:r>
            <a:endParaRPr sz="55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/>
              <a:t>Learning Target</a:t>
            </a:r>
            <a:endParaRPr b="1" sz="3600"/>
          </a:p>
        </p:txBody>
      </p:sp>
      <p:sp>
        <p:nvSpPr>
          <p:cNvPr id="97" name="Google Shape;97;p15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600"/>
              <a:t>I can carry out an investigation on how multitasking affects the time it takes to complete a set of tasks.</a:t>
            </a:r>
            <a:endParaRPr sz="3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/>
              <a:t>Success Criteria</a:t>
            </a:r>
            <a:endParaRPr b="1" sz="3600"/>
          </a:p>
        </p:txBody>
      </p:sp>
      <p:sp>
        <p:nvSpPr>
          <p:cNvPr id="103" name="Google Shape;103;p1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I can follow the procedures for a multitasking experiment and non-multitasking experiment.</a:t>
            </a:r>
            <a:endParaRPr sz="3600"/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3600"/>
              <a:t>I can collect data from the experiments.</a:t>
            </a:r>
            <a:endParaRPr sz="3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/>
          <p:nvPr>
            <p:ph idx="1" type="body"/>
          </p:nvPr>
        </p:nvSpPr>
        <p:spPr>
          <a:xfrm>
            <a:off x="311700" y="498700"/>
            <a:ext cx="8520600" cy="8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600"/>
              <a:t>What is multitasking?</a:t>
            </a:r>
            <a:endParaRPr sz="3600"/>
          </a:p>
        </p:txBody>
      </p:sp>
      <p:sp>
        <p:nvSpPr>
          <p:cNvPr id="109" name="Google Shape;109;p17"/>
          <p:cNvSpPr txBox="1"/>
          <p:nvPr/>
        </p:nvSpPr>
        <p:spPr>
          <a:xfrm>
            <a:off x="311700" y="1374100"/>
            <a:ext cx="8520600" cy="11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rPr>
              <a:t>Multitasking is performing two or more tasks/activities at the same time.</a:t>
            </a:r>
            <a:endParaRPr sz="3600">
              <a:solidFill>
                <a:schemeClr val="accent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Google Shape;110;p17"/>
          <p:cNvSpPr txBox="1"/>
          <p:nvPr/>
        </p:nvSpPr>
        <p:spPr>
          <a:xfrm>
            <a:off x="311700" y="2891025"/>
            <a:ext cx="8243400" cy="94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What are some example of multitasking?</a:t>
            </a:r>
            <a:endParaRPr sz="36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/>
          <p:nvPr>
            <p:ph idx="1" type="body"/>
          </p:nvPr>
        </p:nvSpPr>
        <p:spPr>
          <a:xfrm>
            <a:off x="214325" y="498700"/>
            <a:ext cx="8837400" cy="8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600">
                <a:solidFill>
                  <a:srgbClr val="000000"/>
                </a:solidFill>
              </a:rPr>
              <a:t>Does multitasking allow tasks to be completed faster</a:t>
            </a:r>
            <a:r>
              <a:rPr lang="en" sz="3600">
                <a:solidFill>
                  <a:srgbClr val="000000"/>
                </a:solidFill>
              </a:rPr>
              <a:t>? Why? Why not?</a:t>
            </a:r>
            <a:endParaRPr sz="3600">
              <a:solidFill>
                <a:srgbClr val="000000"/>
              </a:solidFill>
            </a:endParaRPr>
          </a:p>
        </p:txBody>
      </p:sp>
      <p:sp>
        <p:nvSpPr>
          <p:cNvPr id="116" name="Google Shape;116;p18"/>
          <p:cNvSpPr txBox="1"/>
          <p:nvPr/>
        </p:nvSpPr>
        <p:spPr>
          <a:xfrm>
            <a:off x="214325" y="2268150"/>
            <a:ext cx="8412000" cy="11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Roboto"/>
                <a:ea typeface="Roboto"/>
                <a:cs typeface="Roboto"/>
                <a:sym typeface="Roboto"/>
              </a:rPr>
              <a:t>Are you a good multitasker?</a:t>
            </a:r>
            <a:endParaRPr sz="36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Google Shape;117;p18"/>
          <p:cNvSpPr txBox="1"/>
          <p:nvPr/>
        </p:nvSpPr>
        <p:spPr>
          <a:xfrm>
            <a:off x="311700" y="3481500"/>
            <a:ext cx="6967200" cy="30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H</a:t>
            </a:r>
            <a:r>
              <a:rPr lang="en" sz="3600"/>
              <a:t>ow can you prove your claim? </a:t>
            </a:r>
            <a:endParaRPr sz="36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9"/>
          <p:cNvSpPr txBox="1"/>
          <p:nvPr>
            <p:ph type="title"/>
          </p:nvPr>
        </p:nvSpPr>
        <p:spPr>
          <a:xfrm>
            <a:off x="311700" y="1814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/>
              <a:t>Bead Investigation</a:t>
            </a:r>
            <a:r>
              <a:rPr b="1" lang="en" sz="3600"/>
              <a:t>: Overview</a:t>
            </a:r>
            <a:endParaRPr b="1" sz="3600"/>
          </a:p>
        </p:txBody>
      </p:sp>
      <p:sp>
        <p:nvSpPr>
          <p:cNvPr id="123" name="Google Shape;123;p19"/>
          <p:cNvSpPr txBox="1"/>
          <p:nvPr>
            <p:ph idx="1" type="body"/>
          </p:nvPr>
        </p:nvSpPr>
        <p:spPr>
          <a:xfrm>
            <a:off x="195600" y="925075"/>
            <a:ext cx="88017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Today, you will investigate how multitasking affects the time it takes to complete a series of tasks. </a:t>
            </a:r>
            <a:endParaRPr sz="2400"/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Specifically, your team will sort three sets of colored beads for two different projects.</a:t>
            </a:r>
            <a:endParaRPr sz="2400"/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The first time, the team will be multitasking, switching back and forth between bead color and projects.</a:t>
            </a:r>
            <a:endParaRPr sz="2400"/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The second time, the team will focus on one project and team members will focus on one task at a time.</a:t>
            </a:r>
            <a:endParaRPr sz="24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0"/>
          <p:cNvSpPr txBox="1"/>
          <p:nvPr>
            <p:ph type="title"/>
          </p:nvPr>
        </p:nvSpPr>
        <p:spPr>
          <a:xfrm>
            <a:off x="311700" y="2576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/>
              <a:t>Bead Investigation</a:t>
            </a:r>
            <a:r>
              <a:rPr b="1" lang="en" sz="3600"/>
              <a:t>: Variables</a:t>
            </a:r>
            <a:endParaRPr b="1" sz="3600"/>
          </a:p>
        </p:txBody>
      </p:sp>
      <p:sp>
        <p:nvSpPr>
          <p:cNvPr id="129" name="Google Shape;129;p20"/>
          <p:cNvSpPr txBox="1"/>
          <p:nvPr>
            <p:ph idx="1" type="body"/>
          </p:nvPr>
        </p:nvSpPr>
        <p:spPr>
          <a:xfrm>
            <a:off x="176025" y="1077475"/>
            <a:ext cx="87822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What is your manipulated (changed) variable?</a:t>
            </a:r>
            <a:endParaRPr sz="2400"/>
          </a:p>
          <a:p>
            <a:pPr indent="0" lvl="0" mar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accent3"/>
                </a:solidFill>
              </a:rPr>
              <a:t>How Project is Completed (multitasking or non-multitasking)</a:t>
            </a:r>
            <a:endParaRPr sz="2400">
              <a:solidFill>
                <a:schemeClr val="accent3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What is your responding (measured) variable?</a:t>
            </a:r>
            <a:endParaRPr sz="2400"/>
          </a:p>
          <a:p>
            <a:pPr indent="0" lvl="0" marL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accent3"/>
                </a:solidFill>
              </a:rPr>
              <a:t>Time it Takes to Complete Project</a:t>
            </a:r>
            <a:endParaRPr sz="2400">
              <a:solidFill>
                <a:schemeClr val="accent3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What are your controlled variables?</a:t>
            </a:r>
            <a:endParaRPr sz="2400"/>
          </a:p>
          <a:p>
            <a:pPr indent="0" lvl="0" marL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accent3"/>
                </a:solidFill>
              </a:rPr>
              <a:t>Number of Workers, Number of Beads, Tasks</a:t>
            </a:r>
            <a:endParaRPr sz="2400">
              <a:solidFill>
                <a:schemeClr val="accent3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/>
              <a:t>Bead Investigation</a:t>
            </a:r>
            <a:r>
              <a:rPr b="1" lang="en" sz="3600"/>
              <a:t>: Hypothesis</a:t>
            </a:r>
            <a:endParaRPr b="1" sz="3600"/>
          </a:p>
        </p:txBody>
      </p:sp>
      <p:sp>
        <p:nvSpPr>
          <p:cNvPr id="135" name="Google Shape;135;p21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What is your hypothesis?</a:t>
            </a:r>
            <a:endParaRPr sz="3600"/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3600"/>
              <a:t>If bead groups are sorted </a:t>
            </a:r>
            <a:r>
              <a:rPr lang="en" sz="3600"/>
              <a:t>simultaneously, </a:t>
            </a:r>
            <a:r>
              <a:rPr lang="en" sz="3600"/>
              <a:t>then __________________, because ______________________ .</a:t>
            </a:r>
            <a:endParaRPr sz="3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